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8"/>
  </p:notesMasterIdLst>
  <p:sldIdLst>
    <p:sldId id="257" r:id="rId6"/>
    <p:sldId id="258" r:id="rId7"/>
    <p:sldId id="259" r:id="rId8"/>
    <p:sldId id="261" r:id="rId9"/>
    <p:sldId id="28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1" r:id="rId24"/>
    <p:sldId id="277" r:id="rId25"/>
    <p:sldId id="278" r:id="rId26"/>
    <p:sldId id="27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 Yagut" panose="00000400000000000000" pitchFamily="2" charset="-78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0468C-217C-4788-A5FE-F1696022BB9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FC80B-BCE2-478B-A2CE-54AF8956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0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9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7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2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6ECA9-32AA-4071-87A1-74C3E0AF237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8EB44-EDB4-4399-A6D8-530702510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sz="4400" b="1" dirty="0">
                <a:solidFill>
                  <a:srgbClr val="000000"/>
                </a:solidFill>
                <a:cs typeface="B Yagut" panose="00000400000000000000" pitchFamily="2" charset="-78"/>
              </a:rPr>
              <a:t>تغذیه صحیح در دوران </a:t>
            </a:r>
            <a:r>
              <a:rPr lang="fa-IR" sz="4400" b="1" dirty="0" smtClean="0">
                <a:solidFill>
                  <a:srgbClr val="000000"/>
                </a:solidFill>
                <a:cs typeface="B Yagut" panose="00000400000000000000" pitchFamily="2" charset="-78"/>
              </a:rPr>
              <a:t>بارداری،زایمان </a:t>
            </a:r>
            <a:r>
              <a:rPr lang="fa-IR" sz="4400" b="1" dirty="0">
                <a:solidFill>
                  <a:srgbClr val="000000"/>
                </a:solidFill>
                <a:cs typeface="B Yagut" panose="00000400000000000000" pitchFamily="2" charset="-78"/>
              </a:rPr>
              <a:t>و </a:t>
            </a:r>
            <a:r>
              <a:rPr lang="fa-IR" sz="4400" b="1" dirty="0" smtClean="0">
                <a:solidFill>
                  <a:srgbClr val="000000"/>
                </a:solidFill>
                <a:cs typeface="B Yagut" panose="00000400000000000000" pitchFamily="2" charset="-78"/>
              </a:rPr>
              <a:t>دوران شیردهی، آشنایی با شاخص های لازم برای ارزیابی وضعیت تغذیه ای مادران </a:t>
            </a:r>
            <a:r>
              <a:rPr lang="fa-IR" sz="4400" b="1" dirty="0">
                <a:solidFill>
                  <a:srgbClr val="000000"/>
                </a:solidFill>
                <a:cs typeface="B Yagut" panose="00000400000000000000" pitchFamily="2" charset="-78"/>
              </a:rPr>
              <a:t/>
            </a:r>
            <a:br>
              <a:rPr lang="fa-IR" sz="4400" b="1" dirty="0">
                <a:solidFill>
                  <a:srgbClr val="000000"/>
                </a:solidFill>
                <a:cs typeface="B Yagut" panose="00000400000000000000" pitchFamily="2" charset="-78"/>
              </a:rPr>
            </a:br>
            <a:endParaRPr lang="en-US" sz="44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rtl="1"/>
            <a:r>
              <a:rPr lang="fa-IR" sz="3600" b="1" dirty="0" smtClean="0">
                <a:solidFill>
                  <a:srgbClr val="000000"/>
                </a:solidFill>
                <a:cs typeface="B Yagut" panose="00000400000000000000" pitchFamily="2" charset="-78"/>
              </a:rPr>
              <a:t>تغذیه صحیح در دوران بارداری </a:t>
            </a:r>
          </a:p>
          <a:p>
            <a:pPr rtl="1"/>
            <a:r>
              <a:rPr lang="fa-IR" sz="3600" b="1" dirty="0" smtClean="0">
                <a:solidFill>
                  <a:srgbClr val="000000"/>
                </a:solidFill>
                <a:cs typeface="B Yagut" panose="00000400000000000000" pitchFamily="2" charset="-78"/>
              </a:rPr>
              <a:t>قسمت اول </a:t>
            </a:r>
            <a:endParaRPr lang="fa-IR" sz="3600" b="1" dirty="0">
              <a:solidFill>
                <a:srgbClr val="000000"/>
              </a:solidFill>
              <a:cs typeface="B Yagut" panose="00000400000000000000" pitchFamily="2" charset="-78"/>
            </a:endParaRPr>
          </a:p>
          <a:p>
            <a:pPr rtl="1"/>
            <a:r>
              <a:rPr lang="fa-IR" sz="3600" dirty="0" smtClean="0">
                <a:cs typeface="B Yagut" pitchFamily="2" charset="-78"/>
              </a:rPr>
              <a:t> </a:t>
            </a:r>
            <a:endParaRPr lang="fa-IR" sz="3600" b="1" dirty="0">
              <a:cs typeface="B Yagut" pitchFamily="2" charset="-78"/>
            </a:endParaRPr>
          </a:p>
          <a:p>
            <a:pPr rtl="1"/>
            <a:endParaRPr lang="fa-IR" sz="3600" b="1" dirty="0" smtClean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28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"/>
    </mc:Choice>
    <mc:Fallback xmlns="">
      <p:transition spd="slow" advTm="42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52400"/>
            <a:ext cx="8507288" cy="990600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مراقبتهای</a:t>
            </a:r>
            <a:r>
              <a:rPr lang="ar-SA" sz="4000" b="1" dirty="0">
                <a:cs typeface="B Yagut" panose="00000400000000000000" pitchFamily="2" charset="-78"/>
              </a:rPr>
              <a:t> تغذیه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ar-SA" sz="4000" b="1" dirty="0">
                <a:cs typeface="B Yagut" panose="00000400000000000000" pitchFamily="2" charset="-78"/>
              </a:rPr>
              <a:t>اي در دوران پیش از بارداري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23493" y="1219200"/>
            <a:ext cx="9504608" cy="493776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itchFamily="2" charset="-78"/>
              </a:rPr>
              <a:t>مراقبتهای </a:t>
            </a:r>
            <a:r>
              <a:rPr lang="ar-SA" b="1" dirty="0">
                <a:cs typeface="B Yagut" panose="00000400000000000000" pitchFamily="2" charset="-78"/>
              </a:rPr>
              <a:t>پیش از بارداري </a:t>
            </a:r>
            <a:r>
              <a:rPr lang="fa-IR" dirty="0" smtClean="0">
                <a:cs typeface="B Yagut" pitchFamily="2" charset="-78"/>
              </a:rPr>
              <a:t>باهدف :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شناسايى </a:t>
            </a:r>
            <a:r>
              <a:rPr lang="fa-IR" dirty="0">
                <a:cs typeface="B Yagut" pitchFamily="2" charset="-78"/>
              </a:rPr>
              <a:t>خانمهاى </a:t>
            </a:r>
            <a:r>
              <a:rPr lang="fa-IR" dirty="0" smtClean="0">
                <a:cs typeface="B Yagut" pitchFamily="2" charset="-78"/>
              </a:rPr>
              <a:t>مبتلا </a:t>
            </a:r>
            <a:r>
              <a:rPr lang="fa-IR" dirty="0">
                <a:cs typeface="B Yagut" pitchFamily="2" charset="-78"/>
              </a:rPr>
              <a:t>به ســوءتغذيه 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رفع مشــكلات تغذيه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ا </a:t>
            </a:r>
            <a:r>
              <a:rPr lang="fa-IR" dirty="0">
                <a:cs typeface="B Yagut" pitchFamily="2" charset="-78"/>
              </a:rPr>
              <a:t>ى و رساندن آنان به محدوده نمايه توده بدنى طبيعى 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آماده كردن آنها براى داشتن يك باردارى ايمن و بدون </a:t>
            </a:r>
            <a:r>
              <a:rPr lang="fa-IR" dirty="0" smtClean="0">
                <a:cs typeface="B Yagut" pitchFamily="2" charset="-78"/>
              </a:rPr>
              <a:t>خطر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8"/>
    </mc:Choice>
    <mc:Fallback xmlns="">
      <p:transition spd="slow" advTm="4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809" y="152400"/>
            <a:ext cx="10153934" cy="990600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ادامه </a:t>
            </a:r>
            <a:r>
              <a:rPr lang="ar-SA" sz="4000" b="1" dirty="0" smtClean="0">
                <a:cs typeface="B Yagut" panose="00000400000000000000" pitchFamily="2" charset="-78"/>
              </a:rPr>
              <a:t>مراقبتهاي </a:t>
            </a:r>
            <a:r>
              <a:rPr lang="ar-SA" sz="4000" b="1" dirty="0">
                <a:cs typeface="B Yagut" panose="00000400000000000000" pitchFamily="2" charset="-78"/>
              </a:rPr>
              <a:t>تغذیه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ar-SA" sz="4000" b="1" dirty="0">
                <a:cs typeface="B Yagut" panose="00000400000000000000" pitchFamily="2" charset="-78"/>
              </a:rPr>
              <a:t>اي در دوران پیش از بارداري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Yagut" pitchFamily="2" charset="-78"/>
              </a:rPr>
              <a:t>نقش مراقبت تغذیه ای پیش بارداری در کاهش: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چاقى</a:t>
            </a:r>
            <a:endParaRPr lang="fa-IR" dirty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ديابت</a:t>
            </a:r>
            <a:endParaRPr lang="en-US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كم </a:t>
            </a:r>
            <a:r>
              <a:rPr lang="fa-IR" dirty="0" smtClean="0">
                <a:cs typeface="B Yagut" pitchFamily="2" charset="-78"/>
              </a:rPr>
              <a:t>خونى</a:t>
            </a:r>
            <a:endParaRPr lang="fa-IR" dirty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لاغرى </a:t>
            </a:r>
            <a:r>
              <a:rPr lang="fa-IR" dirty="0">
                <a:cs typeface="B Yagut" pitchFamily="2" charset="-78"/>
              </a:rPr>
              <a:t>مفرط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فشارخون بالا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باردارى </a:t>
            </a:r>
            <a:r>
              <a:rPr lang="fa-IR" dirty="0">
                <a:cs typeface="B Yagut" pitchFamily="2" charset="-78"/>
              </a:rPr>
              <a:t>در سنين زير 18 سال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باردارى با فواصل كمتر </a:t>
            </a:r>
            <a:r>
              <a:rPr lang="fa-IR" dirty="0" smtClean="0">
                <a:cs typeface="B Yagut" pitchFamily="2" charset="-78"/>
              </a:rPr>
              <a:t>از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2 سال</a:t>
            </a:r>
            <a:endParaRPr lang="en-US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ناهنجارى</a:t>
            </a:r>
            <a:r>
              <a:rPr lang="en-US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هاى ناشى از نقص لوله عصبى در نوزاد، مصرف الكل و...</a:t>
            </a:r>
          </a:p>
          <a:p>
            <a:pPr algn="r" rtl="1">
              <a:buFont typeface="Wingdings" pitchFamily="2" charset="2"/>
              <a:buChar char="Ø"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9"/>
    </mc:Choice>
    <mc:Fallback xmlns="">
      <p:transition spd="slow" advTm="19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itchFamily="2" charset="-78"/>
              </a:rPr>
              <a:t>مراقبت هاى تغذيه</a:t>
            </a:r>
            <a:r>
              <a:rPr lang="en-US" sz="4000" b="1" dirty="0">
                <a:cs typeface="B Yagut" pitchFamily="2" charset="-78"/>
              </a:rPr>
              <a:t> </a:t>
            </a:r>
            <a:r>
              <a:rPr lang="fa-IR" sz="4000" b="1" dirty="0">
                <a:cs typeface="B Yagut" pitchFamily="2" charset="-78"/>
              </a:rPr>
              <a:t>اى در شروع </a:t>
            </a:r>
            <a:r>
              <a:rPr lang="fa-IR" sz="4000" b="1" dirty="0" smtClean="0">
                <a:cs typeface="B Yagut" pitchFamily="2" charset="-78"/>
              </a:rPr>
              <a:t>بارداری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364776"/>
            <a:ext cx="10515600" cy="4812187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3600" dirty="0" smtClean="0">
                <a:cs typeface="B Yagut" pitchFamily="2" charset="-78"/>
              </a:rPr>
              <a:t>رعايت </a:t>
            </a:r>
            <a:r>
              <a:rPr lang="fa-IR" sz="3600" dirty="0">
                <a:cs typeface="B Yagut" pitchFamily="2" charset="-78"/>
              </a:rPr>
              <a:t>سه اصل </a:t>
            </a:r>
            <a:endParaRPr lang="fa-IR" sz="3600" dirty="0" smtClean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تعادل</a:t>
            </a:r>
            <a:endParaRPr lang="fa-IR" sz="36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 </a:t>
            </a:r>
            <a:r>
              <a:rPr lang="fa-IR" sz="3600" dirty="0">
                <a:cs typeface="B Yagut" pitchFamily="2" charset="-78"/>
              </a:rPr>
              <a:t>تناسب </a:t>
            </a:r>
            <a:endParaRPr lang="fa-IR" sz="3600" dirty="0" smtClean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 تنوع</a:t>
            </a:r>
          </a:p>
          <a:p>
            <a:pPr marL="0" indent="0" algn="r" rtl="1">
              <a:lnSpc>
                <a:spcPct val="200000"/>
              </a:lnSpc>
              <a:buNone/>
            </a:pPr>
            <a:endParaRPr lang="fa-IR" sz="3600" dirty="0">
              <a:cs typeface="B Yagut" pitchFamily="2" charset="-78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0726"/>
            <a:ext cx="5503946" cy="385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7"/>
    </mc:Choice>
    <mc:Fallback xmlns="">
      <p:transition spd="slow" advTm="8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itchFamily="2" charset="-78"/>
              </a:rPr>
              <a:t>ادامه مراقبت </a:t>
            </a:r>
            <a:r>
              <a:rPr lang="fa-IR" sz="4000" b="1" dirty="0">
                <a:cs typeface="B Yagut" pitchFamily="2" charset="-78"/>
              </a:rPr>
              <a:t>هاى تغذيه</a:t>
            </a:r>
            <a:r>
              <a:rPr lang="en-US" sz="4000" b="1" dirty="0">
                <a:cs typeface="B Yagut" pitchFamily="2" charset="-78"/>
              </a:rPr>
              <a:t> </a:t>
            </a:r>
            <a:r>
              <a:rPr lang="fa-IR" sz="4000" b="1" dirty="0">
                <a:cs typeface="B Yagut" pitchFamily="2" charset="-78"/>
              </a:rPr>
              <a:t>اى در شروع </a:t>
            </a:r>
            <a:r>
              <a:rPr lang="fa-IR" sz="4000" b="1" dirty="0" smtClean="0">
                <a:cs typeface="B Yagut" pitchFamily="2" charset="-78"/>
              </a:rPr>
              <a:t>بارداری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خانمهايى كه در شروع باردارى چاق هســتند در معرض خطر </a:t>
            </a:r>
            <a:r>
              <a:rPr lang="fa-IR" sz="2500" dirty="0" smtClean="0">
                <a:cs typeface="B Yagut" pitchFamily="2" charset="-78"/>
              </a:rPr>
              <a:t>افزايش: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فشــارخون حاملگى و پره </a:t>
            </a:r>
            <a:r>
              <a:rPr lang="fa-IR" sz="2500" dirty="0" smtClean="0">
                <a:cs typeface="B Yagut" pitchFamily="2" charset="-78"/>
              </a:rPr>
              <a:t>اكلامپسى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ديابت باردارى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زايمان </a:t>
            </a:r>
            <a:r>
              <a:rPr lang="fa-IR" sz="2500" dirty="0" smtClean="0">
                <a:cs typeface="B Yagut" pitchFamily="2" charset="-78"/>
              </a:rPr>
              <a:t>زودرس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2" y="3566161"/>
            <a:ext cx="3150445" cy="261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7"/>
    </mc:Choice>
    <mc:Fallback xmlns="">
      <p:transition spd="slow" advTm="4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itchFamily="2" charset="-78"/>
              </a:rPr>
              <a:t>ادامه مراقبت </a:t>
            </a:r>
            <a:r>
              <a:rPr lang="fa-IR" sz="4000" b="1" dirty="0">
                <a:cs typeface="B Yagut" pitchFamily="2" charset="-78"/>
              </a:rPr>
              <a:t>هاى تغذيه</a:t>
            </a:r>
            <a:r>
              <a:rPr lang="en-US" sz="4000" b="1" dirty="0">
                <a:cs typeface="B Yagut" pitchFamily="2" charset="-78"/>
              </a:rPr>
              <a:t> </a:t>
            </a:r>
            <a:r>
              <a:rPr lang="fa-IR" sz="4000" b="1" dirty="0">
                <a:cs typeface="B Yagut" pitchFamily="2" charset="-78"/>
              </a:rPr>
              <a:t>اى در شروع </a:t>
            </a:r>
            <a:r>
              <a:rPr lang="fa-IR" sz="4000" b="1" dirty="0" smtClean="0">
                <a:cs typeface="B Yagut" pitchFamily="2" charset="-78"/>
              </a:rPr>
              <a:t>بارداری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فاصله </a:t>
            </a:r>
            <a:r>
              <a:rPr lang="fa-IR" sz="2500" dirty="0">
                <a:cs typeface="B Yagut" pitchFamily="2" charset="-78"/>
              </a:rPr>
              <a:t>ايمن بين بارداری ها </a:t>
            </a:r>
            <a:r>
              <a:rPr lang="fa-IR" sz="2500" dirty="0" smtClean="0">
                <a:cs typeface="B Yagut" pitchFamily="2" charset="-78"/>
              </a:rPr>
              <a:t>حدود  2 </a:t>
            </a:r>
            <a:r>
              <a:rPr lang="fa-IR" sz="2500" dirty="0">
                <a:cs typeface="B Yagut" pitchFamily="2" charset="-78"/>
              </a:rPr>
              <a:t>سال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ســه </a:t>
            </a:r>
            <a:r>
              <a:rPr lang="fa-IR" sz="2500" dirty="0">
                <a:cs typeface="B Yagut" pitchFamily="2" charset="-78"/>
              </a:rPr>
              <a:t>ماه قبل از باردارى تا پايان بــاردارى </a:t>
            </a:r>
            <a:r>
              <a:rPr lang="fa-IR" sz="2500" dirty="0" smtClean="0">
                <a:cs typeface="B Yagut" pitchFamily="2" charset="-78"/>
              </a:rPr>
              <a:t>مصرف قرص اســيدفوليك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مصرف 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اسيدفوليك قبل از باردارى، از تولد نوزاد مبتلا به نقص لوله عصبى </a:t>
            </a:r>
            <a:r>
              <a:rPr lang="en-US" sz="2500" dirty="0">
                <a:solidFill>
                  <a:prstClr val="black"/>
                </a:solidFill>
                <a:cs typeface="B Yagut" pitchFamily="2" charset="-78"/>
              </a:rPr>
              <a:t>NTDS)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)</a:t>
            </a:r>
            <a:r>
              <a:rPr lang="fa-IR" sz="2500" dirty="0">
                <a:cs typeface="B Yagut" pitchFamily="2" charset="-78"/>
              </a:rPr>
              <a:t>پيشگيرى </a:t>
            </a:r>
            <a:r>
              <a:rPr lang="fa-IR" sz="2500" dirty="0" smtClean="0">
                <a:cs typeface="B Yagut" pitchFamily="2" charset="-78"/>
              </a:rPr>
              <a:t>می كند</a:t>
            </a:r>
            <a:r>
              <a:rPr lang="fa-IR" sz="2500" dirty="0">
                <a:cs typeface="B Yagut" pitchFamily="2" charset="-78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293096"/>
            <a:ext cx="3600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10"/>
    </mc:Choice>
    <mc:Fallback xmlns="">
      <p:transition spd="slow" advTm="1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425" x="1044575" y="5018088"/>
          <p14:tracePt t="38873" x="1062038" y="5062538"/>
          <p14:tracePt t="38877" x="1081088" y="5089525"/>
          <p14:tracePt t="38891" x="1108075" y="5133975"/>
          <p14:tracePt t="38911" x="1125538" y="5170488"/>
          <p14:tracePt t="38931" x="1133475" y="5187950"/>
          <p14:tracePt t="38951" x="1143000" y="5214938"/>
          <p14:tracePt t="38971" x="1160463" y="5241925"/>
          <p14:tracePt t="38991" x="1196975" y="5276850"/>
          <p14:tracePt t="39011" x="1241425" y="5295900"/>
          <p14:tracePt t="39031" x="1339850" y="5340350"/>
          <p14:tracePt t="39051" x="1482725" y="5384800"/>
          <p14:tracePt t="39071" x="1598613" y="5411788"/>
          <p14:tracePt t="39091" x="1758950" y="5456238"/>
          <p14:tracePt t="39111" x="1884363" y="5483225"/>
          <p14:tracePt t="39131" x="2054225" y="5491163"/>
          <p14:tracePt t="39151" x="2160588" y="5491163"/>
          <p14:tracePt t="39171" x="2366963" y="5491163"/>
          <p14:tracePt t="39191" x="2490788" y="5500688"/>
          <p14:tracePt t="39211" x="2705100" y="5510213"/>
          <p14:tracePt t="39231" x="2867025" y="5500688"/>
          <p14:tracePt t="39251" x="3036888" y="5483225"/>
          <p14:tracePt t="39271" x="3108325" y="5483225"/>
          <p14:tracePt t="39291" x="3170238" y="5473700"/>
          <p14:tracePt t="39311" x="3187700" y="5473700"/>
          <p14:tracePt t="39331" x="3197225" y="5473700"/>
          <p14:tracePt t="39351" x="3205163" y="5483225"/>
          <p14:tracePt t="39372" x="3286125" y="5554663"/>
          <p14:tracePt t="39392" x="3367088" y="5616575"/>
          <p14:tracePt t="39411" x="3465513" y="5697538"/>
          <p14:tracePt t="39432" x="3509963" y="5724525"/>
          <p14:tracePt t="39452" x="3581400" y="5751513"/>
          <p14:tracePt t="39472" x="3687763" y="5776913"/>
          <p14:tracePt t="39492" x="3929063" y="5822950"/>
          <p14:tracePt t="39512" x="4071938" y="5848350"/>
          <p14:tracePt t="39532" x="4313238" y="5857875"/>
          <p14:tracePt t="39552" x="4483100" y="5848350"/>
          <p14:tracePt t="39572" x="4660900" y="5795963"/>
          <p14:tracePt t="39592" x="4714875" y="5768975"/>
          <p14:tracePt t="39612" x="4732338" y="5759450"/>
          <p14:tracePt t="39632" x="4768850" y="5715000"/>
          <p14:tracePt t="39652" x="4795838" y="5670550"/>
          <p14:tracePt t="39672" x="4813300" y="5653088"/>
          <p14:tracePt t="39692" x="4830763" y="5626100"/>
          <p14:tracePt t="39712" x="4848225" y="5616575"/>
          <p14:tracePt t="39732" x="4848225" y="5599113"/>
          <p14:tracePt t="39752" x="4867275" y="5572125"/>
          <p14:tracePt t="39772" x="4902200" y="5537200"/>
          <p14:tracePt t="39792" x="4902200" y="5510213"/>
          <p14:tracePt t="39812" x="4919663" y="5491163"/>
          <p14:tracePt t="39901" x="4919663" y="5483225"/>
          <p14:tracePt t="39914" x="4919663" y="5473700"/>
          <p14:tracePt t="39921" x="4919663" y="5465763"/>
          <p14:tracePt t="39938" x="4919663" y="5456238"/>
          <p14:tracePt t="39952" x="4911725" y="5446713"/>
          <p14:tracePt t="39972" x="4884738" y="5446713"/>
          <p14:tracePt t="39992" x="4857750" y="5438775"/>
          <p14:tracePt t="40012" x="4822825" y="5429250"/>
          <p14:tracePt t="40032" x="4813300" y="5419725"/>
          <p14:tracePt t="40052" x="4795838" y="5411788"/>
          <p14:tracePt t="40072" x="4786313" y="5411788"/>
          <p14:tracePt t="40146" x="4768850" y="5411788"/>
          <p14:tracePt t="40169" x="4759325" y="5411788"/>
          <p14:tracePt t="40177" x="4732338" y="5411788"/>
          <p14:tracePt t="40185" x="4714875" y="5411788"/>
          <p14:tracePt t="40202" x="4697413" y="5411788"/>
          <p14:tracePt t="40212" x="4679950" y="5411788"/>
          <p14:tracePt t="40232" x="4633913" y="5419725"/>
          <p14:tracePt t="40252" x="4562475" y="5429250"/>
          <p14:tracePt t="40272" x="4537075" y="5438775"/>
          <p14:tracePt t="40292" x="4518025" y="5456238"/>
          <p14:tracePt t="40312" x="4510088" y="5456238"/>
          <p14:tracePt t="40332" x="4491038" y="5465763"/>
          <p14:tracePt t="40352" x="4473575" y="5473700"/>
          <p14:tracePt t="40372" x="4394200" y="5510213"/>
          <p14:tracePt t="40392" x="4375150" y="5510213"/>
          <p14:tracePt t="40412" x="4357688" y="5527675"/>
          <p14:tracePt t="40432" x="4348163" y="5527675"/>
          <p14:tracePt t="40498" x="4340225" y="5527675"/>
          <p14:tracePt t="40882" x="4330700" y="5527675"/>
          <p14:tracePt t="40890" x="4330700" y="5545138"/>
          <p14:tracePt t="40893" x="4330700" y="5589588"/>
          <p14:tracePt t="40913" x="4330700" y="5634038"/>
          <p14:tracePt t="40933" x="4330700" y="5670550"/>
          <p14:tracePt t="40953" x="4330700" y="5680075"/>
          <p14:tracePt t="41010" x="4330700" y="5688013"/>
          <p14:tracePt t="41170" x="4330700" y="5697538"/>
          <p14:tracePt t="41178" x="4330700" y="5688013"/>
          <p14:tracePt t="41185" x="4330700" y="5670550"/>
          <p14:tracePt t="41193" x="4330700" y="5643563"/>
          <p14:tracePt t="41213" x="4330700" y="5634038"/>
          <p14:tracePt t="41233" x="4330700" y="5616575"/>
          <p14:tracePt t="41253" x="4330700" y="5572125"/>
          <p14:tracePt t="41273" x="4330700" y="5554663"/>
          <p14:tracePt t="41293" x="4330700" y="5545138"/>
          <p14:tracePt t="41333" x="4330700" y="5527675"/>
          <p14:tracePt t="41353" x="4322763" y="5510213"/>
          <p14:tracePt t="41373" x="4313238" y="5500688"/>
          <p14:tracePt t="41393" x="4313238" y="5483225"/>
          <p14:tracePt t="41433" x="4313238" y="5465763"/>
          <p14:tracePt t="41453" x="4313238" y="5446713"/>
          <p14:tracePt t="41473" x="4303713" y="5429250"/>
          <p14:tracePt t="41513" x="4295775" y="5429250"/>
          <p14:tracePt t="41538" x="4286250" y="5411788"/>
          <p14:tracePt t="41578" x="4276725" y="5394325"/>
          <p14:tracePt t="41610" x="4268788" y="5375275"/>
          <p14:tracePt t="41658" x="4268788" y="5357813"/>
          <p14:tracePt t="41682" x="4268788" y="5348288"/>
          <p14:tracePt t="41706" x="4268788" y="5340350"/>
          <p14:tracePt t="41854" x="4268788" y="5330825"/>
          <p14:tracePt t="41858" x="4286250" y="5330825"/>
          <p14:tracePt t="41874" x="4322763" y="5330825"/>
          <p14:tracePt t="41893" x="4348163" y="5348288"/>
          <p14:tracePt t="41913" x="4375150" y="5367338"/>
          <p14:tracePt t="41934" x="4402138" y="5375275"/>
          <p14:tracePt t="41954" x="4429125" y="5384800"/>
          <p14:tracePt t="41994" x="4438650" y="5384800"/>
          <p14:tracePt t="42018" x="4446588" y="5384800"/>
          <p14:tracePt t="42034" x="4465638" y="5384800"/>
          <p14:tracePt t="42054" x="4473575" y="5384800"/>
          <p14:tracePt t="42194" x="4483100" y="5394325"/>
          <p14:tracePt t="42210" x="4491038" y="5402263"/>
          <p14:tracePt t="42226" x="4500563" y="5411788"/>
          <p14:tracePt t="42306" x="4510088" y="5429250"/>
          <p14:tracePt t="42314" x="4510088" y="5446713"/>
          <p14:tracePt t="42322" x="4510088" y="5473700"/>
          <p14:tracePt t="42334" x="4510088" y="5483225"/>
          <p14:tracePt t="42722" x="4483100" y="5510213"/>
          <p14:tracePt t="42730" x="4456113" y="5527675"/>
          <p14:tracePt t="42738" x="4429125" y="5537200"/>
          <p14:tracePt t="42754" x="4411663" y="5537200"/>
          <p14:tracePt t="42774" x="4375150" y="5537200"/>
          <p14:tracePt t="43022" x="4357688" y="5537200"/>
          <p14:tracePt t="43030" x="4340225" y="5527675"/>
          <p14:tracePt t="43034" x="4322763" y="5518150"/>
          <p14:tracePt t="43054" x="4259263" y="5500688"/>
          <p14:tracePt t="43074" x="4197350" y="5456238"/>
          <p14:tracePt t="43114" x="4160838" y="5446713"/>
          <p14:tracePt t="43134" x="4152900" y="5446713"/>
          <p14:tracePt t="43202" x="4143375" y="5429250"/>
          <p14:tracePt t="43210" x="4143375" y="5402263"/>
          <p14:tracePt t="43234" x="4152900" y="5384800"/>
          <p14:tracePt t="43242" x="4160838" y="5367338"/>
          <p14:tracePt t="43255" x="4179888" y="5348288"/>
          <p14:tracePt t="43275" x="4214813" y="5330825"/>
          <p14:tracePt t="43295" x="4232275" y="5322888"/>
          <p14:tracePt t="43315" x="4259263" y="5286375"/>
          <p14:tracePt t="43335" x="4259263" y="5276850"/>
          <p14:tracePt t="43355" x="4268788" y="5241925"/>
          <p14:tracePt t="43375" x="4276725" y="5214938"/>
          <p14:tracePt t="43395" x="4276725" y="5170488"/>
          <p14:tracePt t="43415" x="4276725" y="5160963"/>
          <p14:tracePt t="43455" x="4276725" y="5153025"/>
          <p14:tracePt t="43475" x="4276725" y="5133975"/>
          <p14:tracePt t="43702" x="4276725" y="5143500"/>
          <p14:tracePt t="43710" x="4276725" y="5153025"/>
          <p14:tracePt t="43718" x="4268788" y="5160963"/>
          <p14:tracePt t="43735" x="4268788" y="5180013"/>
          <p14:tracePt t="43755" x="4268788" y="5224463"/>
          <p14:tracePt t="43775" x="4268788" y="5251450"/>
          <p14:tracePt t="43795" x="4268788" y="5268913"/>
          <p14:tracePt t="43835" x="4268788" y="5276850"/>
          <p14:tracePt t="43855" x="4268788" y="5295900"/>
          <p14:tracePt t="43875" x="4268788" y="5313363"/>
          <p14:tracePt t="43915" x="4276725" y="5322888"/>
          <p14:tracePt t="43935" x="4276725" y="5340350"/>
          <p14:tracePt t="44010" x="4286250" y="5348288"/>
          <p14:tracePt t="44098" x="4286250" y="5357813"/>
          <p14:tracePt t="44114" x="4286250" y="5375275"/>
          <p14:tracePt t="44146" x="4303713" y="5384800"/>
          <p14:tracePt t="44154" x="4303713" y="5394325"/>
          <p14:tracePt t="44162" x="4330700" y="5411788"/>
          <p14:tracePt t="44175" x="4340225" y="5411788"/>
          <p14:tracePt t="44390" x="4340225" y="5419725"/>
          <p14:tracePt t="44394" x="4367213" y="5456238"/>
          <p14:tracePt t="44398" x="4384675" y="5473700"/>
          <p14:tracePt t="44415" x="4402138" y="5491163"/>
          <p14:tracePt t="44470" x="4402138" y="5510213"/>
          <p14:tracePt t="44478" x="4419600" y="5527675"/>
          <p14:tracePt t="44495" x="4419600" y="5545138"/>
          <p14:tracePt t="44515" x="4429125" y="5562600"/>
          <p14:tracePt t="44538" x="4429125" y="5581650"/>
          <p14:tracePt t="44570" x="4438650" y="5581650"/>
          <p14:tracePt t="44682" x="4446588" y="5599113"/>
          <p14:tracePt t="44690" x="4456113" y="5599113"/>
          <p14:tracePt t="44698" x="4473575" y="5599113"/>
          <p14:tracePt t="44716" x="4510088" y="5616575"/>
          <p14:tracePt t="44736" x="4562475" y="5616575"/>
          <p14:tracePt t="44756" x="4616450" y="5626100"/>
          <p14:tracePt t="44938" x="4625975" y="5616575"/>
          <p14:tracePt t="44946" x="4625975" y="5608638"/>
          <p14:tracePt t="44956" x="4616450" y="5599113"/>
          <p14:tracePt t="44976" x="4598988" y="5572125"/>
          <p14:tracePt t="44996" x="4554538" y="5537200"/>
          <p14:tracePt t="45016" x="4483100" y="5527675"/>
          <p14:tracePt t="45036" x="4394200" y="5491163"/>
          <p14:tracePt t="45056" x="4367213" y="5483225"/>
          <p14:tracePt t="45076" x="4357688" y="5473700"/>
          <p14:tracePt t="46750" x="4348163" y="5465763"/>
          <p14:tracePt t="46758" x="4340225" y="5456238"/>
          <p14:tracePt t="46767" x="4322763" y="5446713"/>
          <p14:tracePt t="46777" x="4303713" y="5429250"/>
          <p14:tracePt t="46797" x="4276725" y="5411788"/>
          <p14:tracePt t="46817" x="4268788" y="5402263"/>
          <p14:tracePt t="46946" x="4259263" y="5402263"/>
          <p14:tracePt t="46978" x="4268788" y="5402263"/>
          <p14:tracePt t="46986" x="4286250" y="5402263"/>
          <p14:tracePt t="47002" x="4303713" y="5402263"/>
          <p14:tracePt t="47017" x="4313238" y="5402263"/>
          <p14:tracePt t="47037" x="4348163" y="5402263"/>
          <p14:tracePt t="47058" x="4394200" y="5402263"/>
          <p14:tracePt t="47078" x="4411663" y="5402263"/>
          <p14:tracePt t="47098" x="4419600" y="5402263"/>
          <p14:tracePt t="47099" x="4429125" y="5402263"/>
          <p14:tracePt t="47118" x="4446588" y="5402263"/>
          <p14:tracePt t="47138" x="4456113" y="5402263"/>
          <p14:tracePt t="47158" x="4483100" y="5419725"/>
          <p14:tracePt t="47178" x="4500563" y="5411788"/>
          <p14:tracePt t="47198" x="4527550" y="5411788"/>
          <p14:tracePt t="47218" x="4554538" y="5411788"/>
          <p14:tracePt t="47238" x="4562475" y="5411788"/>
          <p14:tracePt t="47258" x="4572000" y="5411788"/>
          <p14:tracePt t="47278" x="4608513" y="5411788"/>
          <p14:tracePt t="47298" x="4670425" y="5411788"/>
          <p14:tracePt t="47318" x="4697413" y="5411788"/>
          <p14:tracePt t="47338" x="4741863" y="5419725"/>
          <p14:tracePt t="47358" x="4776788" y="5438775"/>
          <p14:tracePt t="47378" x="4795838" y="5446713"/>
          <p14:tracePt t="47418" x="4813300" y="5456238"/>
          <p14:tracePt t="47654" x="4795838" y="5456238"/>
          <p14:tracePt t="47662" x="4759325" y="5456238"/>
          <p14:tracePt t="47666" x="4741863" y="5446713"/>
          <p14:tracePt t="47678" x="4714875" y="5446713"/>
          <p14:tracePt t="47698" x="4633913" y="5438775"/>
          <p14:tracePt t="47718" x="4562475" y="5419725"/>
          <p14:tracePt t="47738" x="4465638" y="5411788"/>
          <p14:tracePt t="47758" x="4429125" y="5411788"/>
          <p14:tracePt t="47778" x="4384675" y="5429250"/>
          <p14:tracePt t="47798" x="4375150" y="5438775"/>
          <p14:tracePt t="48319" x="4348163" y="5438775"/>
          <p14:tracePt t="48327" x="4303713" y="5411788"/>
          <p14:tracePt t="48339" x="4276725" y="5394325"/>
          <p14:tracePt t="48359" x="4179888" y="5322888"/>
          <p14:tracePt t="48379" x="4044950" y="5268913"/>
          <p14:tracePt t="48399" x="3973513" y="5259388"/>
          <p14:tracePt t="48419" x="3956050" y="5259388"/>
          <p14:tracePt t="48459" x="3919538" y="5259388"/>
          <p14:tracePt t="48479" x="3857625" y="5295900"/>
          <p14:tracePt t="48499" x="3759200" y="5322888"/>
          <p14:tracePt t="48519" x="3697288" y="5367338"/>
          <p14:tracePt t="48539" x="3598863" y="5411788"/>
          <p14:tracePt t="48559" x="3544888" y="5429250"/>
          <p14:tracePt t="48579" x="3482975" y="5465763"/>
          <p14:tracePt t="48599" x="3438525" y="5500688"/>
          <p14:tracePt t="48619" x="3313113" y="5562600"/>
          <p14:tracePt t="48639" x="3214688" y="5626100"/>
          <p14:tracePt t="48659" x="3089275" y="5670550"/>
          <p14:tracePt t="48679" x="3009900" y="5705475"/>
          <p14:tracePt t="48699" x="2867025" y="5741988"/>
          <p14:tracePt t="48719" x="2724150" y="5795963"/>
          <p14:tracePt t="48739" x="2562225" y="5848350"/>
          <p14:tracePt t="48759" x="2465388" y="5875338"/>
          <p14:tracePt t="48779" x="2411413" y="5902325"/>
          <p14:tracePt t="48799" x="2366963" y="5911850"/>
          <p14:tracePt t="48819" x="2357438" y="5919788"/>
          <p14:tracePt t="48859" x="2322513" y="5946775"/>
          <p14:tracePt t="48879" x="2303463" y="5946775"/>
          <p14:tracePt t="48899" x="2286000" y="5983288"/>
          <p14:tracePt t="48919" x="2241550" y="6027738"/>
          <p14:tracePt t="48939" x="2241550" y="6089650"/>
          <p14:tracePt t="48959" x="2241550" y="6108700"/>
          <p14:tracePt t="48979" x="2241550" y="6134100"/>
          <p14:tracePt t="48999" x="2241550" y="6143625"/>
          <p14:tracePt t="49019" x="2241550" y="6153150"/>
          <p14:tracePt t="49039" x="2241550" y="6161088"/>
          <p14:tracePt t="49138" x="2259013" y="6170613"/>
          <p14:tracePt t="49147" x="2276475" y="6170613"/>
          <p14:tracePt t="49159" x="2322513" y="6134100"/>
          <p14:tracePt t="49179" x="2419350" y="6027738"/>
          <p14:tracePt t="49199" x="2455863" y="5956300"/>
          <p14:tracePt t="49219" x="2554288" y="5795963"/>
          <p14:tracePt t="49239" x="2625725" y="5688013"/>
          <p14:tracePt t="49259" x="2697163" y="5581650"/>
          <p14:tracePt t="49279" x="2714625" y="5562600"/>
          <p14:tracePt t="49299" x="2714625" y="5545138"/>
          <p14:tracePt t="49319" x="2714625" y="5537200"/>
          <p14:tracePt t="49339" x="2714625" y="5527675"/>
          <p14:tracePt t="49359" x="2732088" y="5518150"/>
          <p14:tracePt t="49379" x="2732088" y="5473700"/>
          <p14:tracePt t="49399" x="2732088" y="5438775"/>
          <p14:tracePt t="49419" x="2732088" y="5367338"/>
          <p14:tracePt t="49439" x="2714625" y="5295900"/>
          <p14:tracePt t="49459" x="2705100" y="5205413"/>
          <p14:tracePt t="49479" x="2705100" y="5170488"/>
          <p14:tracePt t="49499" x="2687638" y="5089525"/>
          <p14:tracePt t="49519" x="2679700" y="5045075"/>
          <p14:tracePt t="49539" x="2679700" y="4983163"/>
          <p14:tracePt t="49560" x="2679700" y="4946650"/>
          <p14:tracePt t="49580" x="2660650" y="4884738"/>
          <p14:tracePt t="49600" x="2652713" y="4857750"/>
          <p14:tracePt t="49620" x="2652713" y="4822825"/>
          <p14:tracePt t="49639" x="2652713" y="4813300"/>
          <p14:tracePt t="49660" x="2652713" y="4786313"/>
          <p14:tracePt t="49715" x="2652713" y="4768850"/>
          <p14:tracePt t="49722" x="2660650" y="4741863"/>
          <p14:tracePt t="49740" x="2679700" y="4705350"/>
          <p14:tracePt t="49760" x="2697163" y="4643438"/>
          <p14:tracePt t="49780" x="2705100" y="4608513"/>
          <p14:tracePt t="49800" x="2714625" y="4589463"/>
          <p14:tracePt t="49820" x="2724150" y="4562475"/>
          <p14:tracePt t="49840" x="2724150" y="4554538"/>
          <p14:tracePt t="49860" x="2732088" y="4537075"/>
          <p14:tracePt t="49947" x="2732088" y="4527550"/>
          <p14:tracePt t="49955" x="2732088" y="4518025"/>
          <p14:tracePt t="49962" x="2759075" y="4510088"/>
          <p14:tracePt t="49980" x="2768600" y="4500563"/>
          <p14:tracePt t="50000" x="2786063" y="4483100"/>
          <p14:tracePt t="50020" x="2795588" y="4456113"/>
          <p14:tracePt t="50040" x="2813050" y="4429125"/>
          <p14:tracePt t="50060" x="2822575" y="4419600"/>
          <p14:tracePt t="50100" x="2830513" y="4419600"/>
          <p14:tracePt t="50120" x="2840038" y="4402138"/>
          <p14:tracePt t="50267" x="2847975" y="4402138"/>
          <p14:tracePt t="50290" x="2847975" y="4411663"/>
          <p14:tracePt t="50299" x="2822575" y="4465638"/>
          <p14:tracePt t="50307" x="2795588" y="4500563"/>
          <p14:tracePt t="50320" x="2776538" y="4537075"/>
          <p14:tracePt t="50340" x="2705100" y="4608513"/>
          <p14:tracePt t="50360" x="2679700" y="4660900"/>
          <p14:tracePt t="50380" x="2643188" y="4732338"/>
          <p14:tracePt t="50400" x="2625725" y="4751388"/>
          <p14:tracePt t="50420" x="2608263" y="4813300"/>
          <p14:tracePt t="50440" x="2581275" y="4848225"/>
          <p14:tracePt t="50460" x="2562225" y="4884738"/>
          <p14:tracePt t="50480" x="2544763" y="4929188"/>
          <p14:tracePt t="50500" x="2517775" y="5010150"/>
          <p14:tracePt t="50520" x="2482850" y="5062538"/>
          <p14:tracePt t="50540" x="2455863" y="5143500"/>
          <p14:tracePt t="50560" x="2428875" y="5205413"/>
          <p14:tracePt t="50580" x="2428875" y="5232400"/>
          <p14:tracePt t="50600" x="2428875" y="5259388"/>
          <p14:tracePt t="50620" x="2428875" y="5295900"/>
          <p14:tracePt t="50640" x="2428875" y="5340350"/>
          <p14:tracePt t="50660" x="2428875" y="5375275"/>
          <p14:tracePt t="50680" x="2428875" y="5394325"/>
          <p14:tracePt t="50700" x="2428875" y="5429250"/>
          <p14:tracePt t="50720" x="2428875" y="5456238"/>
          <p14:tracePt t="50740" x="2455863" y="5527675"/>
          <p14:tracePt t="50760" x="2490788" y="5589588"/>
          <p14:tracePt t="50780" x="2527300" y="5697538"/>
          <p14:tracePt t="50800" x="2554288" y="5741988"/>
          <p14:tracePt t="50820" x="2589213" y="5822950"/>
          <p14:tracePt t="50840" x="2625725" y="5875338"/>
          <p14:tracePt t="50860" x="2625725" y="5911850"/>
          <p14:tracePt t="50880" x="2633663" y="5938838"/>
          <p14:tracePt t="50901" x="2633663" y="5956300"/>
          <p14:tracePt t="50921" x="2633663" y="5965825"/>
          <p14:tracePt t="51003" x="2643188" y="5973763"/>
          <p14:tracePt t="51011" x="2652713" y="5983288"/>
          <p14:tracePt t="51021" x="2670175" y="6000750"/>
          <p14:tracePt t="51041" x="2687638" y="6027738"/>
          <p14:tracePt t="51061" x="2714625" y="6089650"/>
          <p14:tracePt t="51081" x="2714625" y="6143625"/>
          <p14:tracePt t="51101" x="2732088" y="6205538"/>
          <p14:tracePt t="51121" x="2741613" y="6224588"/>
          <p14:tracePt t="51141" x="2741613" y="6259513"/>
          <p14:tracePt t="51161" x="2741613" y="6276975"/>
          <p14:tracePt t="51181" x="2741613" y="6296025"/>
          <p14:tracePt t="51455" x="2741613" y="6303963"/>
          <p14:tracePt t="51467" x="2741613" y="6313488"/>
          <p14:tracePt t="51491" x="2732088" y="6296025"/>
          <p14:tracePt t="51495" x="2732088" y="6251575"/>
          <p14:tracePt t="51501" x="2732088" y="6232525"/>
          <p14:tracePt t="51521" x="2732088" y="6153150"/>
          <p14:tracePt t="51541" x="2786063" y="6037263"/>
          <p14:tracePt t="51561" x="2795588" y="5929313"/>
          <p14:tracePt t="51581" x="2795588" y="5884863"/>
          <p14:tracePt t="51601" x="2795588" y="5803900"/>
          <p14:tracePt t="51621" x="2795588" y="5724525"/>
          <p14:tracePt t="51641" x="2803525" y="5626100"/>
          <p14:tracePt t="51661" x="2803525" y="5527675"/>
          <p14:tracePt t="51681" x="2830513" y="5473700"/>
          <p14:tracePt t="51701" x="2867025" y="5367338"/>
          <p14:tracePt t="51721" x="2894013" y="5322888"/>
          <p14:tracePt t="51741" x="2911475" y="5214938"/>
          <p14:tracePt t="51761" x="2919413" y="5170488"/>
          <p14:tracePt t="51781" x="2928938" y="5108575"/>
          <p14:tracePt t="51801" x="2928938" y="5072063"/>
          <p14:tracePt t="51821" x="2928938" y="5018088"/>
          <p14:tracePt t="51841" x="2928938" y="5000625"/>
          <p14:tracePt t="51861" x="2901950" y="4956175"/>
          <p14:tracePt t="51881" x="2884488" y="4946650"/>
          <p14:tracePt t="51901" x="2867025" y="4919663"/>
          <p14:tracePt t="51921" x="2867025" y="4911725"/>
          <p14:tracePt t="52995" x="2867025" y="4902200"/>
          <p14:tracePt t="53011" x="2867025" y="4929188"/>
          <p14:tracePt t="53019" x="2867025" y="4938713"/>
          <p14:tracePt t="53027" x="2867025" y="4956175"/>
          <p14:tracePt t="53042" x="2867025" y="4965700"/>
          <p14:tracePt t="53062" x="2867025" y="4991100"/>
          <p14:tracePt t="53082" x="2867025" y="5010150"/>
          <p14:tracePt t="61380" x="2857500" y="5062538"/>
          <p14:tracePt t="61388" x="2847975" y="5126038"/>
          <p14:tracePt t="61396" x="2847975" y="5133975"/>
          <p14:tracePt t="61412" x="2840038" y="5153025"/>
          <p14:tracePt t="61429" x="2840038" y="5170488"/>
          <p14:tracePt t="61468" x="2840038" y="5187950"/>
          <p14:tracePt t="61548" x="2840038" y="5197475"/>
          <p14:tracePt t="61556" x="2840038" y="5205413"/>
          <p14:tracePt t="61569" x="2840038" y="5224463"/>
          <p14:tracePt t="61589" x="2840038" y="5251450"/>
          <p14:tracePt t="61609" x="2847975" y="5259388"/>
          <p14:tracePt t="61652" x="2857500" y="5268913"/>
          <p14:tracePt t="61660" x="2867025" y="5286375"/>
          <p14:tracePt t="61676" x="2874963" y="5303838"/>
          <p14:tracePt t="61689" x="2884488" y="5330825"/>
          <p14:tracePt t="61709" x="2919413" y="5348288"/>
          <p14:tracePt t="61729" x="2965450" y="5367338"/>
          <p14:tracePt t="61749" x="3081338" y="5394325"/>
          <p14:tracePt t="61769" x="3152775" y="5394325"/>
          <p14:tracePt t="61789" x="3286125" y="5384800"/>
          <p14:tracePt t="61809" x="3394075" y="5357813"/>
          <p14:tracePt t="61829" x="3536950" y="5313363"/>
          <p14:tracePt t="61849" x="3598863" y="5295900"/>
          <p14:tracePt t="61869" x="3670300" y="5276850"/>
          <p14:tracePt t="61889" x="3714750" y="5251450"/>
          <p14:tracePt t="61909" x="3768725" y="5251450"/>
          <p14:tracePt t="61929" x="3776663" y="5251450"/>
          <p14:tracePt t="61949" x="3884613" y="5232400"/>
          <p14:tracePt t="61969" x="3946525" y="5232400"/>
          <p14:tracePt t="61989" x="4000500" y="5232400"/>
          <p14:tracePt t="62009" x="4017963" y="5232400"/>
          <p14:tracePt t="62029" x="4071938" y="5232400"/>
          <p14:tracePt t="62049" x="4108450" y="5241925"/>
          <p14:tracePt t="62069" x="4152900" y="5241925"/>
          <p14:tracePt t="62089" x="4205288" y="5251450"/>
          <p14:tracePt t="62109" x="4295775" y="5286375"/>
          <p14:tracePt t="62129" x="4375150" y="5340350"/>
          <p14:tracePt t="62149" x="4527550" y="5419725"/>
          <p14:tracePt t="62169" x="4608513" y="5465763"/>
          <p14:tracePt t="62189" x="4697413" y="5500688"/>
          <p14:tracePt t="62209" x="4705350" y="5510213"/>
          <p14:tracePt t="62324" x="4714875" y="5527675"/>
          <p14:tracePt t="62332" x="4714875" y="5545138"/>
          <p14:tracePt t="62340" x="4714875" y="5554663"/>
          <p14:tracePt t="62349" x="4714875" y="5562600"/>
          <p14:tracePt t="62369" x="4714875" y="5572125"/>
          <p14:tracePt t="62389" x="4705350" y="5581650"/>
          <p14:tracePt t="62484" x="4679950" y="5589588"/>
          <p14:tracePt t="62492" x="4633913" y="5589588"/>
          <p14:tracePt t="62500" x="4616450" y="5589588"/>
          <p14:tracePt t="62510" x="4589463" y="5589588"/>
          <p14:tracePt t="62530" x="4562475" y="5599113"/>
          <p14:tracePt t="62550" x="4554538" y="5599113"/>
          <p14:tracePt t="62590" x="4510088" y="5599113"/>
          <p14:tracePt t="62610" x="4500563" y="5599113"/>
          <p14:tracePt t="62630" x="4465638" y="5599113"/>
          <p14:tracePt t="62650" x="4429125" y="5589588"/>
          <p14:tracePt t="62670" x="4375150" y="5572125"/>
          <p14:tracePt t="62690" x="4313238" y="5545138"/>
          <p14:tracePt t="62710" x="4268788" y="5545138"/>
          <p14:tracePt t="63056" x="4259263" y="5527675"/>
          <p14:tracePt t="110906" x="4259263" y="5537200"/>
          <p14:tracePt t="110934" x="4286250" y="5608638"/>
          <p14:tracePt t="110942" x="4357688" y="5768975"/>
          <p14:tracePt t="110950" x="4465638" y="5983288"/>
          <p14:tracePt t="110967" x="5232400" y="6848475"/>
          <p14:tracePt t="110987" x="6027738" y="6848475"/>
          <p14:tracePt t="111008" x="6589713" y="6848475"/>
          <p14:tracePt t="111028" x="6705600" y="6705600"/>
          <p14:tracePt t="111048" x="6823075" y="6348413"/>
          <p14:tracePt t="111068" x="6858000" y="5946775"/>
          <p14:tracePt t="111088" x="6759575" y="5688013"/>
          <p14:tracePt t="111108" x="6357938" y="5286375"/>
          <p14:tracePt t="111128" x="5545138" y="4902200"/>
          <p14:tracePt t="111148" x="4724400" y="4679950"/>
          <p14:tracePt t="111168" x="4330700" y="4616450"/>
          <p14:tracePt t="111188" x="3697288" y="4537075"/>
          <p14:tracePt t="111208" x="2786063" y="4402138"/>
          <p14:tracePt t="111228" x="2455863" y="4330700"/>
          <p14:tracePt t="111248" x="2339975" y="4313238"/>
          <p14:tracePt t="111310" x="2339975" y="4286250"/>
          <p14:tracePt t="111318" x="2347913" y="4241800"/>
          <p14:tracePt t="111328" x="2393950" y="4187825"/>
          <p14:tracePt t="111348" x="2401888" y="4160838"/>
          <p14:tracePt t="111368" x="2446338" y="4027488"/>
          <p14:tracePt t="111388" x="2465388" y="3938588"/>
          <p14:tracePt t="111408" x="2473325" y="3768725"/>
          <p14:tracePt t="111428" x="2401888" y="3608388"/>
          <p14:tracePt t="111448" x="2170113" y="3268663"/>
          <p14:tracePt t="111468" x="1911350" y="3000375"/>
          <p14:tracePt t="111488" x="1401763" y="2500313"/>
          <p14:tracePt t="111508" x="1160463" y="2286000"/>
          <p14:tracePt t="111528" x="973138" y="2170113"/>
          <p14:tracePt t="111548" x="955675" y="2170113"/>
          <p14:tracePt t="111568" x="946150" y="2170113"/>
          <p14:tracePt t="111746" x="965200" y="2170113"/>
          <p14:tracePt t="111754" x="1000125" y="2160588"/>
          <p14:tracePt t="111762" x="1017588" y="2143125"/>
          <p14:tracePt t="111770" x="1027113" y="2125663"/>
          <p14:tracePt t="111794" x="1027113" y="2089150"/>
          <p14:tracePt t="111808" x="1000125" y="2017713"/>
          <p14:tracePt t="111828" x="946150" y="1866900"/>
          <p14:tracePt t="111848" x="919163" y="1758950"/>
          <p14:tracePt t="111868" x="911225" y="1562100"/>
          <p14:tracePt t="111888" x="866775" y="1357313"/>
          <p14:tracePt t="111908" x="839788" y="1231900"/>
          <p14:tracePt t="111928" x="803275" y="1081088"/>
          <p14:tracePt t="111948" x="795338" y="982663"/>
          <p14:tracePt t="111968" x="768350" y="839788"/>
          <p14:tracePt t="111988" x="750888" y="750888"/>
          <p14:tracePt t="112008" x="750888" y="669925"/>
          <p14:tracePt t="112028" x="750888" y="615950"/>
          <p14:tracePt t="112048" x="822325" y="490538"/>
          <p14:tracePt t="112068" x="901700" y="384175"/>
          <p14:tracePt t="112230" x="1527175" y="0"/>
          <p14:tracePt t="112238" x="1571625" y="0"/>
          <p14:tracePt t="112248" x="1608138" y="0"/>
          <p14:tracePt t="112268" x="1670050" y="0"/>
          <p14:tracePt t="112288" x="1751013" y="0"/>
          <p14:tracePt t="112308" x="1812925" y="0"/>
          <p14:tracePt t="112329" x="1847850" y="0"/>
          <p14:tracePt t="112414" x="1857375" y="0"/>
          <p14:tracePt t="112430" x="1847850" y="0"/>
          <p14:tracePt t="112446" x="1839913" y="0"/>
          <p14:tracePt t="112462" x="1830388" y="9525"/>
          <p14:tracePt t="112478" x="1822450" y="9525"/>
          <p14:tracePt t="112494" x="1803400" y="9525"/>
          <p14:tracePt t="112518" x="1785938" y="9525"/>
          <p14:tracePt t="112529" x="1776413" y="9525"/>
          <p14:tracePt t="112549" x="1731963" y="44450"/>
          <p14:tracePt t="112569" x="1670050" y="71438"/>
          <p14:tracePt t="112589" x="1652588" y="88900"/>
          <p14:tracePt t="112609" x="1589088" y="115888"/>
          <p14:tracePt t="112629" x="1554163" y="125413"/>
          <p14:tracePt t="112762" x="1544638" y="133350"/>
          <p14:tracePt t="112770" x="1536700" y="133350"/>
          <p14:tracePt t="112778" x="1527175" y="142875"/>
          <p14:tracePt t="113715" x="1438275" y="133350"/>
          <p14:tracePt t="113986" x="1438275" y="142875"/>
          <p14:tracePt t="113994" x="1438275" y="152400"/>
          <p14:tracePt t="114002" x="1446213" y="160338"/>
          <p14:tracePt t="114026" x="1465263" y="179388"/>
          <p14:tracePt t="114050" x="1465263" y="187325"/>
          <p14:tracePt t="114066" x="1473200" y="204788"/>
          <p14:tracePt t="114074" x="1473200" y="223838"/>
          <p14:tracePt t="114090" x="1473200" y="276225"/>
          <p14:tracePt t="114110" x="1473200" y="3571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برخی بیماریهای مزمن مرتبط با سوء تغذیه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824039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7" y="1824039"/>
            <a:ext cx="1084997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" y="4818166"/>
            <a:ext cx="10440537" cy="102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08"/>
    </mc:Choice>
    <mc:Fallback xmlns="">
      <p:transition spd="slow" advTm="28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064" y="1124744"/>
            <a:ext cx="8424936" cy="1224136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> 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b="1" dirty="0">
                <a:latin typeface="+mn-lt"/>
                <a:ea typeface="+mn-ea"/>
                <a:cs typeface="B Yagut" panose="00000400000000000000" pitchFamily="2" charset="-78"/>
              </a:rPr>
              <a:t>توصيه های تغذيه ای برای خانم های لاغر </a:t>
            </a:r>
            <a:br>
              <a:rPr lang="fa-IR" b="1" dirty="0">
                <a:latin typeface="+mn-lt"/>
                <a:ea typeface="+mn-ea"/>
                <a:cs typeface="B Yagut" panose="00000400000000000000" pitchFamily="2" charset="-78"/>
              </a:rPr>
            </a:br>
            <a:endParaRPr lang="en-US" b="1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553" y="2662670"/>
            <a:ext cx="9663448" cy="3785632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anose="00000400000000000000" pitchFamily="2" charset="-78"/>
              </a:rPr>
              <a:t>استفاده از گروههای اصلی غذایی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anose="00000400000000000000" pitchFamily="2" charset="-78"/>
              </a:rPr>
              <a:t>رعایت تنوع غذایی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anose="00000400000000000000" pitchFamily="2" charset="-78"/>
              </a:rPr>
              <a:t>علاوه بر سه وعده اصلي غذايي از 2 يا 3 ميان وعده استفاده كنند.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8"/>
    </mc:Choice>
    <mc:Fallback xmlns="">
      <p:transition spd="slow" advTm="2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36712"/>
            <a:ext cx="8229600" cy="135064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/>
            </a:r>
            <a:br>
              <a:rPr lang="fa-IR" dirty="0" smtClean="0"/>
            </a:br>
            <a:r>
              <a:rPr lang="fa-IR" b="1" dirty="0">
                <a:latin typeface="+mn-lt"/>
                <a:ea typeface="+mn-ea"/>
                <a:cs typeface="B Yagut" panose="00000400000000000000" pitchFamily="2" charset="-78"/>
              </a:rPr>
              <a:t>توصيه های تغذيه ای برای خانمهای دارای اضافه وزن </a:t>
            </a:r>
            <a:r>
              <a:rPr lang="fa-IR" b="1" dirty="0" smtClean="0">
                <a:latin typeface="+mn-lt"/>
                <a:ea typeface="+mn-ea"/>
                <a:cs typeface="B Yagut" panose="00000400000000000000" pitchFamily="2" charset="-78"/>
              </a:rPr>
              <a:t>و چاقی</a:t>
            </a:r>
            <a:endParaRPr lang="en-US" b="1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842" y="2564904"/>
            <a:ext cx="8229600" cy="436169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کاهش مصرف </a:t>
            </a:r>
            <a:r>
              <a:rPr lang="fa-IR" dirty="0">
                <a:cs typeface="B Yagut" pitchFamily="2" charset="-78"/>
              </a:rPr>
              <a:t>قند و شكر 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کاهش </a:t>
            </a:r>
            <a:r>
              <a:rPr lang="fa-IR" dirty="0">
                <a:cs typeface="B Yagut" pitchFamily="2" charset="-78"/>
              </a:rPr>
              <a:t>مصرف </a:t>
            </a:r>
            <a:r>
              <a:rPr lang="fa-IR" dirty="0" smtClean="0">
                <a:cs typeface="B Yagut" pitchFamily="2" charset="-78"/>
              </a:rPr>
              <a:t>کربو هیدراتها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استفاده ازنان سبوس دار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استفاده از لبنيات كم </a:t>
            </a:r>
            <a:r>
              <a:rPr lang="fa-IR" dirty="0">
                <a:cs typeface="B Yagut" pitchFamily="2" charset="-78"/>
              </a:rPr>
              <a:t>چرب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13" y="4217159"/>
            <a:ext cx="3681412" cy="21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7"/>
    </mc:Choice>
    <mc:Fallback xmlns="">
      <p:transition spd="slow" advTm="4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171068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/>
            </a:r>
            <a:br>
              <a:rPr lang="fa-IR" dirty="0" smtClean="0"/>
            </a:br>
            <a:r>
              <a:rPr lang="fa-IR" b="1" dirty="0">
                <a:cs typeface="B Yagut" panose="00000400000000000000" pitchFamily="2" charset="-78"/>
              </a:rPr>
              <a:t>توصيه های تغذيه ای برای خانمهای </a:t>
            </a:r>
            <a:br>
              <a:rPr lang="fa-IR" b="1" dirty="0">
                <a:cs typeface="B Yagut" panose="00000400000000000000" pitchFamily="2" charset="-78"/>
              </a:rPr>
            </a:br>
            <a:r>
              <a:rPr lang="fa-IR" b="1" dirty="0">
                <a:cs typeface="B Yagut" panose="00000400000000000000" pitchFamily="2" charset="-78"/>
              </a:rPr>
              <a:t>دارای اضافه </a:t>
            </a:r>
            <a:r>
              <a:rPr lang="fa-IR" b="1" dirty="0" smtClean="0">
                <a:cs typeface="B Yagut" panose="00000400000000000000" pitchFamily="2" charset="-78"/>
              </a:rPr>
              <a:t>وزن و چاقی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7040" y="1988840"/>
            <a:ext cx="8229600" cy="464972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استفاده از گوشت کم چرب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استفاده </a:t>
            </a:r>
            <a:r>
              <a:rPr lang="fa-IR" dirty="0" smtClean="0">
                <a:cs typeface="B Yagut" panose="00000400000000000000" pitchFamily="2" charset="-78"/>
              </a:rPr>
              <a:t>از روغن های مايع گياهي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مصرف غذاها به شكل آب پز و بخار پز ويا تنوری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پرهیز از مصرف غذاهای پرچرب و سرخ شده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6"/>
    </mc:Choice>
    <mc:Fallback xmlns="">
      <p:transition spd="slow" advTm="5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 smtClean="0">
                <a:cs typeface="B Yagut" pitchFamily="2" charset="-78"/>
              </a:rPr>
              <a:t>خلاصه و نتیجه گیری</a:t>
            </a: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1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تغذیه در تمامی مراحل زندگی انسان نقش مهمی در سلامت دارد. در دوران بارداری به دلیل حضور و رشد جنین در بطن مادر اهمیت بیشتری پیدا می کند.</a:t>
            </a:r>
          </a:p>
          <a:p>
            <a:pPr marL="0" indent="0" algn="r" rtl="1">
              <a:lnSpc>
                <a:spcPct val="11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وظیفه ما بعنوان مراقب سلامت یا بهورز این هست که </a:t>
            </a:r>
            <a:r>
              <a:rPr lang="fa-IR" sz="2400" dirty="0" smtClean="0">
                <a:cs typeface="B Yagut" panose="00000400000000000000" pitchFamily="2" charset="-78"/>
              </a:rPr>
              <a:t>بتوانیم</a:t>
            </a:r>
            <a:r>
              <a:rPr lang="fa-IR" dirty="0" smtClean="0">
                <a:cs typeface="B Yagut" panose="00000400000000000000" pitchFamily="2" charset="-78"/>
              </a:rPr>
              <a:t> با یک مراقبت صحیح پیش از بارداری و آموزش تغذیه صحیح برای داشتن نمایه توده بدنی ایده ال برای اقدام به بارداری و همچنین آموزش تغذیه صحیح در دوران بارداری با توجه به </a:t>
            </a:r>
            <a:r>
              <a:rPr lang="en-US" dirty="0" smtClean="0">
                <a:cs typeface="B Yagut" panose="00000400000000000000" pitchFamily="2" charset="-78"/>
              </a:rPr>
              <a:t>BMI</a:t>
            </a:r>
            <a:r>
              <a:rPr lang="fa-IR" dirty="0" smtClean="0">
                <a:cs typeface="B Yagut" panose="00000400000000000000" pitchFamily="2" charset="-78"/>
              </a:rPr>
              <a:t> مادر بهترین سهم بندی گروه های غذایی را انجام دهیم و در نتیجه کمک به رشد و تکامل جنین سالم ومادری که دوران بارداری را بدون مشکل یا با کمترین مشکلات پشت سر بگذارد.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03"/>
    </mc:Choice>
    <mc:Fallback xmlns="">
      <p:transition spd="slow" advTm="7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01" y="351477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4633" y="1269207"/>
            <a:ext cx="5157787" cy="823912"/>
          </a:xfrm>
        </p:spPr>
        <p:txBody>
          <a:bodyPr/>
          <a:lstStyle/>
          <a:p>
            <a:pPr algn="r" rtl="1"/>
            <a:r>
              <a:rPr lang="en-US" dirty="0" smtClean="0">
                <a:cs typeface="B Yagut" panose="00000400000000000000" pitchFamily="2" charset="-78"/>
              </a:rPr>
              <a:t>                        </a:t>
            </a:r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 نام خانوادگی مدرس: فاطمه فلاح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 مامایی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اشتغال سازمانی مدرس: مربی مرکز آموزش بهورزی شهرستان کاشمر دانشگاه علوم پزشکی و خدمات بهداشتی درمانی مشهد</a:t>
            </a: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2700270"/>
            <a:ext cx="5183188" cy="4038600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سلامت مادران</a:t>
            </a:r>
          </a:p>
          <a:p>
            <a:pPr marL="0" indent="0" algn="r">
              <a:buNone/>
            </a:pPr>
            <a:r>
              <a:rPr lang="fa-IR" sz="20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000" dirty="0" smtClean="0">
                <a:cs typeface="B Yagut" panose="00000400000000000000" pitchFamily="2" charset="-78"/>
              </a:rPr>
              <a:t>12 تیرماه 1399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فایل:</a:t>
            </a:r>
          </a:p>
          <a:p>
            <a:r>
              <a:rPr lang="en-US" sz="2000" dirty="0">
                <a:cs typeface="B Yagut" panose="00000400000000000000" pitchFamily="2" charset="-78"/>
              </a:rPr>
              <a:t>MC-</a:t>
            </a:r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en-US" sz="2000" dirty="0" err="1"/>
              <a:t>taghziye</a:t>
            </a:r>
            <a:r>
              <a:rPr lang="en-US" sz="2000" dirty="0"/>
              <a:t> –</a:t>
            </a:r>
            <a:r>
              <a:rPr lang="en-US" sz="2000" dirty="0" err="1"/>
              <a:t>sahih-dar-bardari-zaiman-shirdehi-va-shakhesha</a:t>
            </a:r>
            <a:r>
              <a:rPr lang="en-US" sz="2000" dirty="0"/>
              <a:t> </a:t>
            </a:r>
            <a:r>
              <a:rPr lang="en-US" sz="2000" dirty="0" smtClean="0"/>
              <a:t>-</a:t>
            </a:r>
            <a:r>
              <a:rPr lang="en-US" sz="2000" dirty="0"/>
              <a:t>edit2</a:t>
            </a:r>
            <a:endParaRPr lang="fa-IR" sz="2000" dirty="0">
              <a:cs typeface="B Yagut" panose="00000400000000000000" pitchFamily="2" charset="-78"/>
            </a:endParaRPr>
          </a:p>
          <a:p>
            <a:r>
              <a:rPr lang="en-US" sz="2000" dirty="0" err="1" smtClean="0"/>
              <a:t>taghziye</a:t>
            </a:r>
            <a:r>
              <a:rPr lang="en-US" sz="2000" dirty="0" smtClean="0"/>
              <a:t> </a:t>
            </a:r>
            <a:r>
              <a:rPr lang="en-US" sz="2000" dirty="0"/>
              <a:t>–</a:t>
            </a:r>
            <a:r>
              <a:rPr lang="en-US" sz="2000" dirty="0" smtClean="0"/>
              <a:t>sahih-dar-bardari-1</a:t>
            </a:r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33" y="2132856"/>
            <a:ext cx="1512169" cy="18002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8"/>
    </mc:Choice>
    <mc:Fallback xmlns="">
      <p:transition spd="slow" advTm="3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000" dirty="0">
                <a:cs typeface="B Yagut" pitchFamily="2" charset="-78"/>
              </a:rPr>
              <a:t>پرسش</a:t>
            </a:r>
            <a:r>
              <a:rPr lang="fa-IR" dirty="0" smtClean="0">
                <a:cs typeface="B Yagut" panose="00000400000000000000" pitchFamily="2" charset="-78"/>
              </a:rPr>
              <a:t> و تمرین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 چهار مورد از مزایای تغذیه صحیح در دوران بارداری را بیان کنید.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مشاوره صحیح بارداری در کاستن چه عوارضی بیشتر موثر است.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 چاقی چه تاثیری بر روند بارداری دارد.</a:t>
            </a:r>
            <a:endParaRPr lang="en-US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endParaRPr lang="fa-IR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endParaRPr lang="fa-IR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endParaRPr lang="en-US" dirty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66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"/>
    </mc:Choice>
    <mc:Fallback xmlns="">
      <p:transition spd="slow" advTm="420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فهرست منابع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03512" y="1219200"/>
            <a:ext cx="8507288" cy="4937760"/>
          </a:xfrm>
        </p:spPr>
        <p:txBody>
          <a:bodyPr>
            <a:normAutofit fontScale="92500"/>
          </a:bodyPr>
          <a:lstStyle/>
          <a:p>
            <a:pPr algn="r" rtl="1"/>
            <a:endParaRPr lang="fa-IR" dirty="0" smtClean="0">
              <a:cs typeface="B Yagut" pitchFamily="2" charset="-78"/>
            </a:endParaRPr>
          </a:p>
          <a:p>
            <a:pPr algn="r" rtl="1"/>
            <a:endParaRPr lang="fa-IR" dirty="0">
              <a:cs typeface="B Yagut" pitchFamily="2" charset="-78"/>
            </a:endParaRPr>
          </a:p>
          <a:p>
            <a:pPr algn="r" rtl="1"/>
            <a:r>
              <a:rPr lang="fa-IR" dirty="0" smtClean="0">
                <a:cs typeface="B Yagut" pitchFamily="2" charset="-78"/>
              </a:rPr>
              <a:t>بسته آموزشی تغذیه ویژه مراقب سلامت /بهورز در برنامه تحول سلامت در حوزه بهداشت / پاییز 1398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مجموعه مراقبتها و خدمات تغذیه ای </a:t>
            </a:r>
            <a:r>
              <a:rPr lang="fa-IR" dirty="0">
                <a:cs typeface="B Yagut" pitchFamily="2" charset="-78"/>
              </a:rPr>
              <a:t>در برنامه تحول سلامت در حوزه بهداشت ویژه </a:t>
            </a:r>
            <a:r>
              <a:rPr lang="fa-IR" dirty="0" smtClean="0">
                <a:cs typeface="B Yagut" pitchFamily="2" charset="-78"/>
              </a:rPr>
              <a:t>مراقب سلامت/کارشناس تغذیه/پزشک/بهار1396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محتوای آموزشی سلامت مادران /مجموعه جزوات آموزش بهورزی/دانشگاه علوم پزشکی مشهد/ زمستان1395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راهنمای جامع تغذیه مادران باردار و شیرده/وزارت بهداشت و درمان و آموزش پزشکی/زمستان 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1392</a:t>
            </a:r>
          </a:p>
          <a:p>
            <a:pPr lvl="0" algn="r" rtl="1"/>
            <a:r>
              <a:rPr lang="fa-IR" dirty="0" smtClean="0">
                <a:cs typeface="B Yagut" pitchFamily="2" charset="-78"/>
              </a:rPr>
              <a:t>آخرین دستورالعملهای ارسالی از وزارت بهداشت</a:t>
            </a:r>
            <a:endParaRPr lang="en-US" dirty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619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"/>
    </mc:Choice>
    <mc:Fallback xmlns="">
      <p:transition spd="slow" advTm="78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5560" y="692697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fa-IR" sz="3600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63552" y="2636912"/>
            <a:ext cx="7992888" cy="3528392"/>
          </a:xfrm>
        </p:spPr>
        <p:txBody>
          <a:bodyPr>
            <a:noAutofit/>
          </a:bodyPr>
          <a:lstStyle/>
          <a:p>
            <a:pPr rtl="1">
              <a:lnSpc>
                <a:spcPct val="170000"/>
              </a:lnSpc>
            </a:pPr>
            <a:r>
              <a:rPr lang="fa-IR" sz="2800" dirty="0">
                <a:cs typeface="B Yagut" panose="00000400000000000000" pitchFamily="2" charset="-78"/>
              </a:rPr>
              <a:t> دانشگاه علوم پزشکی و خدمات بهداشتی درمانی مشهد</a:t>
            </a:r>
          </a:p>
          <a:p>
            <a:pPr rtl="1">
              <a:lnSpc>
                <a:spcPct val="170000"/>
              </a:lnSpc>
            </a:pPr>
            <a:r>
              <a:rPr lang="fa-IR" sz="2800" dirty="0">
                <a:cs typeface="B Yagut" panose="00000400000000000000" pitchFamily="2" charset="-78"/>
              </a:rPr>
              <a:t>واحد آموزش بهورزی</a:t>
            </a:r>
          </a:p>
          <a:p>
            <a:pPr rtl="1">
              <a:lnSpc>
                <a:spcPct val="17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72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"/>
    </mc:Choice>
    <mc:Fallback xmlns="">
      <p:transition spd="slow" advTm="526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404664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اهداف آموزشی </a:t>
            </a:r>
            <a:r>
              <a:rPr lang="en-US" sz="4000" b="1" dirty="0">
                <a:cs typeface="B Yagut" pitchFamily="2" charset="-78"/>
              </a:rPr>
              <a:t/>
            </a:r>
            <a:br>
              <a:rPr lang="en-US" sz="4000" b="1" dirty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673" y="1340768"/>
            <a:ext cx="9219127" cy="504056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انتظار می رود پس از مطالعه این </a:t>
            </a:r>
            <a:r>
              <a:rPr lang="fa-IR" dirty="0" smtClean="0">
                <a:cs typeface="B Yagut" panose="00000400000000000000" pitchFamily="2" charset="-78"/>
              </a:rPr>
              <a:t>درس فراگیران بتوانند: 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 اهمیت تغذیه صحیح قبل از بارداري را شرح </a:t>
            </a:r>
            <a:r>
              <a:rPr lang="fa-IR" dirty="0" smtClean="0">
                <a:cs typeface="B Yagut" panose="00000400000000000000" pitchFamily="2" charset="-78"/>
              </a:rPr>
              <a:t>دهند.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مراقبتهای تغذیه اي در دوران پیش از بارداري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را شرح </a:t>
            </a:r>
            <a:r>
              <a:rPr lang="fa-IR" dirty="0" smtClean="0">
                <a:cs typeface="B Yagut" panose="00000400000000000000" pitchFamily="2" charset="-78"/>
              </a:rPr>
              <a:t>دهند.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مراقبت هاى تغذيه اى در شروع </a:t>
            </a:r>
            <a:r>
              <a:rPr lang="fa-IR" dirty="0" smtClean="0">
                <a:cs typeface="B Yagut" panose="00000400000000000000" pitchFamily="2" charset="-78"/>
              </a:rPr>
              <a:t>بارداری </a:t>
            </a:r>
            <a:r>
              <a:rPr lang="fa-IR" dirty="0">
                <a:cs typeface="B Yagut" panose="00000400000000000000" pitchFamily="2" charset="-78"/>
              </a:rPr>
              <a:t>را شرح </a:t>
            </a:r>
            <a:r>
              <a:rPr lang="fa-IR" dirty="0" smtClean="0">
                <a:cs typeface="B Yagut" panose="00000400000000000000" pitchFamily="2" charset="-78"/>
              </a:rPr>
              <a:t>دهند.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بیماریهای مزمن مرتبط با سوء تغذیه را بیان کنند.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توصیه هاي تغذیه اي براساس نمایه توده بدنی </a:t>
            </a:r>
            <a:r>
              <a:rPr lang="fa-IR" dirty="0" smtClean="0">
                <a:cs typeface="B Yagut" panose="00000400000000000000" pitchFamily="2" charset="-78"/>
              </a:rPr>
              <a:t>را </a:t>
            </a:r>
            <a:r>
              <a:rPr lang="fa-IR" dirty="0">
                <a:cs typeface="B Yagut" panose="00000400000000000000" pitchFamily="2" charset="-78"/>
              </a:rPr>
              <a:t>بیان </a:t>
            </a:r>
            <a:r>
              <a:rPr lang="fa-IR" dirty="0" smtClean="0">
                <a:cs typeface="B Yagut" panose="00000400000000000000" pitchFamily="2" charset="-78"/>
              </a:rPr>
              <a:t>کنند.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3200" dirty="0" smtClean="0"/>
              <a:t>	</a:t>
            </a:r>
            <a:endParaRPr lang="fa-IR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7"/>
    </mc:Choice>
    <mc:Fallback xmlns="">
      <p:transition spd="slow" advTm="3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000" b="1" dirty="0">
                <a:solidFill>
                  <a:prstClr val="black"/>
                </a:solidFill>
                <a:latin typeface="Gill Sans MT"/>
                <a:cs typeface="B Yagut" panose="00000400000000000000" pitchFamily="2" charset="-78"/>
              </a:rPr>
              <a:t>فهرست عناوین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اهمیت تغذیه اي در دوران پیش از بارداري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مراقبتهای تغذیه اي در دوران پیش از بارداري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مراقبت هاى تغذيه اى در شروع </a:t>
            </a:r>
            <a:r>
              <a:rPr lang="fa-IR" dirty="0" smtClean="0">
                <a:cs typeface="B Yagut" pitchFamily="2" charset="-78"/>
              </a:rPr>
              <a:t>باردا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ر</a:t>
            </a:r>
            <a:r>
              <a:rPr lang="fa-IR" dirty="0" smtClean="0">
                <a:cs typeface="B Yagut" pitchFamily="2" charset="-78"/>
              </a:rPr>
              <a:t>ی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برخی بیماریهای مزمن مرتبط با سوء </a:t>
            </a:r>
            <a:r>
              <a:rPr lang="fa-IR" dirty="0" smtClean="0">
                <a:cs typeface="B Yagut" pitchFamily="2" charset="-78"/>
              </a:rPr>
              <a:t>تغذیه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5"/>
    </mc:Choice>
    <mc:Fallback xmlns="">
      <p:transition spd="slow" advTm="1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4000" b="1" dirty="0" smtClean="0">
                <a:solidFill>
                  <a:prstClr val="black"/>
                </a:solidFill>
                <a:latin typeface="Gill Sans MT"/>
                <a:cs typeface="B Yagut" panose="00000400000000000000" pitchFamily="2" charset="-78"/>
              </a:rPr>
              <a:t>ادامه فهرست عناوین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توصيه </a:t>
            </a:r>
            <a:r>
              <a:rPr lang="fa-IR" dirty="0">
                <a:cs typeface="B Yagut" pitchFamily="2" charset="-78"/>
              </a:rPr>
              <a:t>های تغذيه ای </a:t>
            </a:r>
            <a:r>
              <a:rPr lang="fa-IR" dirty="0" smtClean="0">
                <a:cs typeface="B Yagut" pitchFamily="2" charset="-78"/>
              </a:rPr>
              <a:t>برای </a:t>
            </a:r>
            <a:r>
              <a:rPr lang="fa-IR" dirty="0">
                <a:cs typeface="B Yagut" pitchFamily="2" charset="-78"/>
              </a:rPr>
              <a:t>خانم های لاغر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توصيه های تغذيه ای </a:t>
            </a:r>
            <a:r>
              <a:rPr lang="fa-IR" dirty="0" smtClean="0">
                <a:cs typeface="B Yagut" pitchFamily="2" charset="-78"/>
              </a:rPr>
              <a:t>برای </a:t>
            </a:r>
            <a:r>
              <a:rPr lang="fa-IR" dirty="0">
                <a:cs typeface="B Yagut" pitchFamily="2" charset="-78"/>
              </a:rPr>
              <a:t>خانمهای دارای اضافه </a:t>
            </a:r>
            <a:r>
              <a:rPr lang="fa-IR" dirty="0" smtClean="0">
                <a:cs typeface="B Yagut" pitchFamily="2" charset="-78"/>
              </a:rPr>
              <a:t>وزن</a:t>
            </a:r>
            <a:endParaRPr lang="en-US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خلاصه و نتیجه گیری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پرسش و تمرین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فهرست منابع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7"/>
    </mc:Choice>
    <mc:Fallback xmlns="">
      <p:transition spd="slow" advTm="1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47528" y="1143000"/>
            <a:ext cx="8424936" cy="523832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تغذیه مناسب در تمام مراحل زندگی از دوران جنینی تا سالمندی نقش عمده‌ای در سلامت انسان دارد و در دوران بارداری به علت حفظ سلامت مادر و سلامت موجودی که در بطن وی پرورش می‌یابد، اهمیت بیشتری پیدا می‌کند.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لذا </a:t>
            </a:r>
            <a:r>
              <a:rPr lang="fa-IR" sz="2500" dirty="0">
                <a:cs typeface="B Yagut" panose="00000400000000000000" pitchFamily="2" charset="-78"/>
              </a:rPr>
              <a:t>تغذیه زنان در تمام دوران زندگی و از جمله بارداری نقش اساسی در چگونگی رشد و نمو جنین خواهد داشت. 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32" y="4687769"/>
            <a:ext cx="31337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6"/>
    </mc:Choice>
    <mc:Fallback xmlns="">
      <p:transition spd="slow" advTm="6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ادامه 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با تغذیه مناسب از بروز برخی عوارض مانند سرگیجه، کم‌خونی، اثرات خونریزی بعد از زایمان جلوگیری </a:t>
            </a:r>
            <a:r>
              <a:rPr lang="fa-IR" sz="2700" dirty="0" smtClean="0">
                <a:cs typeface="B Yagut" panose="00000400000000000000" pitchFamily="2" charset="-78"/>
              </a:rPr>
              <a:t>می‌شود.</a:t>
            </a:r>
            <a:endParaRPr lang="en-US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نوزاد با وزن طبیعی متولد شده و احتمال بقای او در هفته‌های اول تولد افزایش می‌یابد و بعدها در زندگی از سلامت بیشتری برخوردار می‌شود.</a:t>
            </a:r>
            <a:endParaRPr lang="en-US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 مادرانی که تغذیه صحیحی دارند در شیردهی به نوزاد خود نیز موفق‌تر خواهند بود. 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5"/>
    </mc:Choice>
    <mc:Fallback xmlns="">
      <p:transition spd="slow" advTm="3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ادامه 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12116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در دوران بارداری مقدار زیادی از ذخایر بدن مادر برای رشد و نمو جنین مصرف می‌شود.</a:t>
            </a:r>
            <a:endParaRPr lang="en-US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 بنابراین غذای روزانه مادر باید حاوی مقدار لازم پروتئین برای رشد و ترمیم نسوج بدن خود و جنین، مقدار لازم چربی و نشاسته برای تولید انرژی، آب، املاح (آهن و کلسیم) و ویتامین‌ها باشد.</a:t>
            </a:r>
            <a:endParaRPr lang="en-US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9"/>
    </mc:Choice>
    <mc:Fallback xmlns="">
      <p:transition spd="slow" advTm="3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52400"/>
            <a:ext cx="8363272" cy="990600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اهمیت</a:t>
            </a:r>
            <a:r>
              <a:rPr lang="ar-SA" sz="4000" b="1" dirty="0">
                <a:cs typeface="B Yagut" panose="00000400000000000000" pitchFamily="2" charset="-78"/>
              </a:rPr>
              <a:t> تغذیه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ar-SA" sz="4000" b="1" dirty="0">
                <a:cs typeface="B Yagut" panose="00000400000000000000" pitchFamily="2" charset="-78"/>
              </a:rPr>
              <a:t>اي در دوران پیش از بارداري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0771"/>
            <a:ext cx="10515600" cy="4026191"/>
          </a:xfrm>
        </p:spPr>
        <p:txBody>
          <a:bodyPr>
            <a:normAutofit/>
          </a:bodyPr>
          <a:lstStyle/>
          <a:p>
            <a:pPr marL="208280" marR="542290" indent="0" algn="just" rtl="1">
              <a:lnSpc>
                <a:spcPct val="150000"/>
              </a:lnSpc>
              <a:spcBef>
                <a:spcPts val="0"/>
              </a:spcBef>
              <a:spcAft>
                <a:spcPts val="25"/>
              </a:spcAft>
              <a:buNone/>
            </a:pPr>
            <a:r>
              <a:rPr lang="fa-IR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 </a:t>
            </a:r>
            <a:r>
              <a:rPr lang="ar-SA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تغذيه </a:t>
            </a:r>
            <a:r>
              <a:rPr lang="ar-SA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دوران قبل از بارداری تاثير زيادی بر روند بارداری دارد. </a:t>
            </a:r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08280" marR="542290" indent="0" algn="just" rtl="1">
              <a:lnSpc>
                <a:spcPct val="150000"/>
              </a:lnSpc>
              <a:spcBef>
                <a:spcPts val="0"/>
              </a:spcBef>
              <a:spcAft>
                <a:spcPts val="25"/>
              </a:spcAft>
              <a:buNone/>
            </a:pPr>
            <a:r>
              <a:rPr lang="fa-IR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تغذيه </a:t>
            </a:r>
            <a:r>
              <a:rPr lang="ar-SA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نامناسب در دوران بلوغ و حتي كودكي ميتواند رشد و نمو را تحت تاثير قرار دهد و با توقف رشد قدی و يا رشد محوطه لگن در دختران موجب محدود شدن فضای لگن شود </a:t>
            </a:r>
            <a:r>
              <a:rPr lang="ar-SA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08280" marR="542290" indent="0" algn="just" rtl="1">
              <a:lnSpc>
                <a:spcPct val="150000"/>
              </a:lnSpc>
              <a:spcBef>
                <a:spcPts val="0"/>
              </a:spcBef>
              <a:spcAft>
                <a:spcPts val="25"/>
              </a:spcAft>
              <a:buNone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08280" marR="542290" indent="0" algn="just" rtl="1">
              <a:lnSpc>
                <a:spcPct val="150000"/>
              </a:lnSpc>
              <a:spcBef>
                <a:spcPts val="0"/>
              </a:spcBef>
              <a:spcAft>
                <a:spcPts val="25"/>
              </a:spcAft>
              <a:buNone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6"/>
    </mc:Choice>
    <mc:Fallback xmlns="">
      <p:transition spd="slow" advTm="5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5NN7CDR5NKU2-831-1210</_dlc_DocId>
    <_dlc_DocIdUrl xmlns="1047730d-92e1-4018-9084-d932fd3a7f58">
      <Url>http://www.health.gov.ir/hnd/_layouts/DocIdRedir.aspx?ID=5NN7CDR5NKU2-831-1210</Url>
      <Description>5NN7CDR5NKU2-831-1210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6237524-4352-4700-BE4D-1D7A73E52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1778D3-13EA-46DB-A0E5-F9B2DB137F12}">
  <ds:schemaRefs>
    <ds:schemaRef ds:uri="1047730d-92e1-4018-9084-d932fd3a7f5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2fdc5dc-769e-4543-b10d-fbea3dac44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5791FF7-C1A9-4415-A531-E97128AE430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9269ACF-3B77-4A6D-84B2-E6B96228806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1004</Words>
  <Application>Microsoft Office PowerPoint</Application>
  <PresentationFormat>Widescreen</PresentationFormat>
  <Paragraphs>119</Paragraphs>
  <Slides>22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B Yagut</vt:lpstr>
      <vt:lpstr>Times New Roman</vt:lpstr>
      <vt:lpstr>Calibri Light</vt:lpstr>
      <vt:lpstr>Arial</vt:lpstr>
      <vt:lpstr>Wingdings</vt:lpstr>
      <vt:lpstr>Gill Sans MT</vt:lpstr>
      <vt:lpstr>Office Theme</vt:lpstr>
      <vt:lpstr>تغذیه صحیح در دوران بارداری،زایمان و دوران شیردهی، آشنایی با شاخص های لازم برای ارزیابی وضعیت تغذیه ای مادران  </vt:lpstr>
      <vt:lpstr> مشخصات سند</vt:lpstr>
      <vt:lpstr>اهداف آموزشی  </vt:lpstr>
      <vt:lpstr>فهرست عناوین</vt:lpstr>
      <vt:lpstr>ادامه فهرست عناوین</vt:lpstr>
      <vt:lpstr>مقدمه</vt:lpstr>
      <vt:lpstr>ادامه مقدمه</vt:lpstr>
      <vt:lpstr>ادامه مقدمه</vt:lpstr>
      <vt:lpstr>اهمیت تغذیه اي در دوران پیش از بارداري </vt:lpstr>
      <vt:lpstr>مراقبتهای تغذیه اي در دوران پیش از بارداري </vt:lpstr>
      <vt:lpstr>ادامه مراقبتهاي تغذیه اي در دوران پیش از بارداري </vt:lpstr>
      <vt:lpstr>مراقبت هاى تغذيه اى در شروع بارداری</vt:lpstr>
      <vt:lpstr>ادامه مراقبت هاى تغذيه اى در شروع بارداری</vt:lpstr>
      <vt:lpstr>ادامه مراقبت هاى تغذيه اى در شروع بارداری</vt:lpstr>
      <vt:lpstr>برخی بیماریهای مزمن مرتبط با سوء تغذیه</vt:lpstr>
      <vt:lpstr>   توصيه های تغذيه ای برای خانم های لاغر  </vt:lpstr>
      <vt:lpstr> توصيه های تغذيه ای برای خانمهای دارای اضافه وزن و چاقی</vt:lpstr>
      <vt:lpstr> توصيه های تغذيه ای برای خانمهای  دارای اضافه وزن و چاقی </vt:lpstr>
      <vt:lpstr>خلاصه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سلامت مادران</dc:title>
  <dc:creator>tomcat</dc:creator>
  <cp:lastModifiedBy>Sima Jalali</cp:lastModifiedBy>
  <cp:revision>55</cp:revision>
  <dcterms:created xsi:type="dcterms:W3CDTF">2020-05-06T08:15:27Z</dcterms:created>
  <dcterms:modified xsi:type="dcterms:W3CDTF">2020-12-06T08:22:17Z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b9708639-dbd4-4fb1-833b-dcf8505935c8</vt:lpwstr>
  </property>
</Properties>
</file>